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1" r:id="rId6"/>
    <p:sldId id="302" r:id="rId7"/>
    <p:sldId id="303" r:id="rId8"/>
    <p:sldId id="304" r:id="rId9"/>
    <p:sldId id="30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0" d="100"/>
          <a:sy n="80" d="100"/>
        </p:scale>
        <p:origin x="58" y="1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eg>
</file>

<file path=ppt/media/image2.jp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5/21/2021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5/21/2021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5/21/2021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5/21/2021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5/21/2021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5/21/2021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5/21/2021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5/21/2021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5/21/2021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5/21/2021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hyperlink" Target="https://blogs.lse.ac.uk/usappblog/2015/12/03/campaign-finance-laws-may-be-making-political-polarization-worse-by-encouraging-purist-donors/" TargetMode="Externa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hyperlink" Target="https://www.pexels.com/photo/flag-of-united-states-of-america-362564/"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api.open.fec.gov/developer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a:blipFill>
            <a:blip r:embed="rId4">
              <a:extLst>
                <a:ext uri="{837473B0-CC2E-450A-ABE3-18F120FF3D39}">
                  <a1611:picAttrSrcUrl xmlns:a1611="http://schemas.microsoft.com/office/drawing/2016/11/main" r:id="rId5"/>
                </a:ext>
              </a:extLst>
            </a:blip>
            <a:stretch>
              <a:fillRect/>
            </a:stretch>
          </a:blipFill>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Follow the Money</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fontScale="85000" lnSpcReduction="10000"/>
          </a:bodyPr>
          <a:lstStyle/>
          <a:p>
            <a:pPr>
              <a:lnSpc>
                <a:spcPct val="100000"/>
              </a:lnSpc>
            </a:pPr>
            <a:r>
              <a:rPr lang="en-US" sz="1600" dirty="0"/>
              <a:t>By: Kate Field, J.A. Gorman, Angelique Tucker and Lauren van wagoner</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10A80-3134-4ACD-B61E-DB13813D0697}"/>
              </a:ext>
            </a:extLst>
          </p:cNvPr>
          <p:cNvSpPr>
            <a:spLocks noGrp="1"/>
          </p:cNvSpPr>
          <p:nvPr>
            <p:ph type="title"/>
          </p:nvPr>
        </p:nvSpPr>
        <p:spPr>
          <a:xfrm>
            <a:off x="592455" y="712806"/>
            <a:ext cx="2836545" cy="713912"/>
          </a:xfrm>
          <a:noFill/>
        </p:spPr>
        <p:txBody>
          <a:bodyPr>
            <a:normAutofit fontScale="90000"/>
          </a:bodyPr>
          <a:lstStyle/>
          <a:p>
            <a:r>
              <a:rPr lang="en-US" dirty="0">
                <a:solidFill>
                  <a:srgbClr val="FF0000"/>
                </a:solidFill>
              </a:rPr>
              <a:t>Overview</a:t>
            </a:r>
          </a:p>
        </p:txBody>
      </p:sp>
      <p:sp>
        <p:nvSpPr>
          <p:cNvPr id="3" name="Content Placeholder 2">
            <a:extLst>
              <a:ext uri="{FF2B5EF4-FFF2-40B4-BE49-F238E27FC236}">
                <a16:creationId xmlns:a16="http://schemas.microsoft.com/office/drawing/2014/main" id="{848DE0C8-CC15-42A7-948A-529BA0F601C3}"/>
              </a:ext>
            </a:extLst>
          </p:cNvPr>
          <p:cNvSpPr>
            <a:spLocks noGrp="1"/>
          </p:cNvSpPr>
          <p:nvPr>
            <p:ph idx="1"/>
          </p:nvPr>
        </p:nvSpPr>
        <p:spPr>
          <a:xfrm>
            <a:off x="152400" y="1548689"/>
            <a:ext cx="3600450" cy="4747335"/>
          </a:xfrm>
        </p:spPr>
        <p:txBody>
          <a:bodyPr>
            <a:normAutofit/>
          </a:bodyPr>
          <a:lstStyle/>
          <a:p>
            <a:r>
              <a:rPr lang="en-US" b="1" dirty="0">
                <a:solidFill>
                  <a:schemeClr val="tx1"/>
                </a:solidFill>
              </a:rPr>
              <a:t>We will be breaking down congressional districts in Kansas and Missouri to see whether or not the top donors correlate with the candidate platform for Senate and House Representatives for the states of Missouri - Senate: 2 House: 8 and Kansas- Senate: 2 House: 4.  </a:t>
            </a:r>
          </a:p>
          <a:p>
            <a:endParaRPr lang="en-US" dirty="0"/>
          </a:p>
        </p:txBody>
      </p:sp>
      <p:sp>
        <p:nvSpPr>
          <p:cNvPr id="5" name="TextBox 4">
            <a:extLst>
              <a:ext uri="{FF2B5EF4-FFF2-40B4-BE49-F238E27FC236}">
                <a16:creationId xmlns:a16="http://schemas.microsoft.com/office/drawing/2014/main" id="{4854287E-4D79-40FC-85B5-2F71A43056F9}"/>
              </a:ext>
            </a:extLst>
          </p:cNvPr>
          <p:cNvSpPr txBox="1"/>
          <p:nvPr/>
        </p:nvSpPr>
        <p:spPr>
          <a:xfrm>
            <a:off x="8903248" y="3152287"/>
            <a:ext cx="3311371" cy="3016210"/>
          </a:xfrm>
          <a:prstGeom prst="rect">
            <a:avLst/>
          </a:prstGeom>
          <a:noFill/>
        </p:spPr>
        <p:txBody>
          <a:bodyPr wrap="square" rtlCol="0">
            <a:spAutoFit/>
          </a:bodyPr>
          <a:lstStyle/>
          <a:p>
            <a:pPr algn="ctr"/>
            <a:r>
              <a:rPr lang="en-US" b="1" dirty="0"/>
              <a:t>Missouri</a:t>
            </a:r>
          </a:p>
          <a:p>
            <a:pPr algn="ctr"/>
            <a:r>
              <a:rPr lang="en-US" sz="1600" u="sng" dirty="0"/>
              <a:t>Senate:</a:t>
            </a:r>
            <a:endParaRPr lang="en-US" sz="1600" i="1" u="sng" dirty="0"/>
          </a:p>
          <a:p>
            <a:r>
              <a:rPr lang="en-US" sz="1400" i="1" dirty="0"/>
              <a:t>Josh Hawley</a:t>
            </a:r>
          </a:p>
          <a:p>
            <a:r>
              <a:rPr lang="en-US" sz="1400" dirty="0"/>
              <a:t>Roy Blunt</a:t>
            </a:r>
          </a:p>
          <a:p>
            <a:pPr algn="ctr"/>
            <a:r>
              <a:rPr lang="en-US" sz="1600" u="sng" dirty="0"/>
              <a:t>House Representatives:</a:t>
            </a:r>
          </a:p>
          <a:p>
            <a:r>
              <a:rPr lang="en-US" sz="1400" dirty="0"/>
              <a:t>Cori Bush</a:t>
            </a:r>
          </a:p>
          <a:p>
            <a:r>
              <a:rPr lang="en-US" sz="1400" dirty="0"/>
              <a:t>Ann Wagner</a:t>
            </a:r>
          </a:p>
          <a:p>
            <a:r>
              <a:rPr lang="en-US" sz="1400" dirty="0"/>
              <a:t>Blaine Luetkemeyer</a:t>
            </a:r>
          </a:p>
          <a:p>
            <a:r>
              <a:rPr lang="en-US" sz="1400" dirty="0"/>
              <a:t>Vicky Hartzler</a:t>
            </a:r>
          </a:p>
          <a:p>
            <a:r>
              <a:rPr lang="en-US" sz="1400" dirty="0"/>
              <a:t>Emmanuel Cleaver</a:t>
            </a:r>
          </a:p>
          <a:p>
            <a:r>
              <a:rPr lang="en-US" sz="1400" dirty="0"/>
              <a:t>Samuel Graves</a:t>
            </a:r>
          </a:p>
          <a:p>
            <a:r>
              <a:rPr lang="en-US" sz="1400" dirty="0"/>
              <a:t>William(Billy) Long</a:t>
            </a:r>
          </a:p>
          <a:p>
            <a:r>
              <a:rPr lang="en-US" sz="1400" dirty="0"/>
              <a:t>Jason Smith</a:t>
            </a:r>
          </a:p>
        </p:txBody>
      </p:sp>
      <p:sp>
        <p:nvSpPr>
          <p:cNvPr id="6" name="TextBox 5">
            <a:extLst>
              <a:ext uri="{FF2B5EF4-FFF2-40B4-BE49-F238E27FC236}">
                <a16:creationId xmlns:a16="http://schemas.microsoft.com/office/drawing/2014/main" id="{B774E555-DB30-4917-A778-57A72F7411A2}"/>
              </a:ext>
            </a:extLst>
          </p:cNvPr>
          <p:cNvSpPr txBox="1"/>
          <p:nvPr/>
        </p:nvSpPr>
        <p:spPr>
          <a:xfrm>
            <a:off x="9349666" y="689503"/>
            <a:ext cx="2689934" cy="2154436"/>
          </a:xfrm>
          <a:prstGeom prst="rect">
            <a:avLst/>
          </a:prstGeom>
          <a:noFill/>
        </p:spPr>
        <p:txBody>
          <a:bodyPr wrap="square" rtlCol="0">
            <a:spAutoFit/>
          </a:bodyPr>
          <a:lstStyle/>
          <a:p>
            <a:pPr algn="ctr"/>
            <a:r>
              <a:rPr lang="en-US" b="1" dirty="0"/>
              <a:t>Kansas</a:t>
            </a:r>
          </a:p>
          <a:p>
            <a:pPr algn="ctr"/>
            <a:r>
              <a:rPr lang="en-US" sz="1600" u="sng" dirty="0"/>
              <a:t>Senate:</a:t>
            </a:r>
          </a:p>
          <a:p>
            <a:r>
              <a:rPr lang="en-US" sz="1400" dirty="0"/>
              <a:t>Jerry Moran</a:t>
            </a:r>
          </a:p>
          <a:p>
            <a:r>
              <a:rPr lang="en-US" sz="1400" dirty="0"/>
              <a:t>Roger Marshall</a:t>
            </a:r>
          </a:p>
          <a:p>
            <a:pPr algn="ctr"/>
            <a:r>
              <a:rPr lang="en-US" sz="1600" u="sng" dirty="0"/>
              <a:t>House Representatives:</a:t>
            </a:r>
          </a:p>
          <a:p>
            <a:r>
              <a:rPr lang="en-US" sz="1400" dirty="0"/>
              <a:t>Tracey Mann</a:t>
            </a:r>
          </a:p>
          <a:p>
            <a:r>
              <a:rPr lang="en-US" sz="1400" dirty="0"/>
              <a:t>Jake </a:t>
            </a:r>
            <a:r>
              <a:rPr lang="en-US" sz="1400" dirty="0" err="1"/>
              <a:t>LaTurner</a:t>
            </a:r>
            <a:endParaRPr lang="en-US" sz="1400" dirty="0"/>
          </a:p>
          <a:p>
            <a:r>
              <a:rPr lang="en-US" sz="1400" dirty="0"/>
              <a:t>Sharice </a:t>
            </a:r>
            <a:r>
              <a:rPr lang="en-US" sz="1400" dirty="0" err="1"/>
              <a:t>Davids</a:t>
            </a:r>
            <a:endParaRPr lang="en-US" sz="1400" dirty="0"/>
          </a:p>
          <a:p>
            <a:r>
              <a:rPr lang="en-US" sz="1400" dirty="0"/>
              <a:t>Ron Estes</a:t>
            </a:r>
          </a:p>
        </p:txBody>
      </p:sp>
      <p:sp>
        <p:nvSpPr>
          <p:cNvPr id="7" name="TextBox 6">
            <a:extLst>
              <a:ext uri="{FF2B5EF4-FFF2-40B4-BE49-F238E27FC236}">
                <a16:creationId xmlns:a16="http://schemas.microsoft.com/office/drawing/2014/main" id="{7F7DF94D-19B7-4681-AB42-63E6C2FA78BE}"/>
              </a:ext>
            </a:extLst>
          </p:cNvPr>
          <p:cNvSpPr txBox="1"/>
          <p:nvPr/>
        </p:nvSpPr>
        <p:spPr>
          <a:xfrm>
            <a:off x="4887027" y="4660392"/>
            <a:ext cx="2050742" cy="369332"/>
          </a:xfrm>
          <a:prstGeom prst="rect">
            <a:avLst/>
          </a:prstGeom>
          <a:noFill/>
        </p:spPr>
        <p:txBody>
          <a:bodyPr wrap="square" rtlCol="0">
            <a:spAutoFit/>
          </a:bodyPr>
          <a:lstStyle/>
          <a:p>
            <a:pPr algn="ctr"/>
            <a:r>
              <a:rPr lang="en-US" b="1" dirty="0"/>
              <a:t>Top Donors</a:t>
            </a:r>
          </a:p>
        </p:txBody>
      </p:sp>
    </p:spTree>
    <p:extLst>
      <p:ext uri="{BB962C8B-B14F-4D97-AF65-F5344CB8AC3E}">
        <p14:creationId xmlns:p14="http://schemas.microsoft.com/office/powerpoint/2010/main" val="3691010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0F0FDB-DCFD-4F0C-AB1C-4942BED85F37}"/>
              </a:ext>
            </a:extLst>
          </p:cNvPr>
          <p:cNvSpPr>
            <a:spLocks noGrp="1"/>
          </p:cNvSpPr>
          <p:nvPr>
            <p:ph type="title"/>
          </p:nvPr>
        </p:nvSpPr>
        <p:spPr/>
        <p:txBody>
          <a:bodyPr/>
          <a:lstStyle/>
          <a:p>
            <a:r>
              <a:rPr lang="en-US" dirty="0"/>
              <a:t>Datasets</a:t>
            </a:r>
          </a:p>
        </p:txBody>
      </p:sp>
      <p:sp>
        <p:nvSpPr>
          <p:cNvPr id="5" name="Content Placeholder 4">
            <a:extLst>
              <a:ext uri="{FF2B5EF4-FFF2-40B4-BE49-F238E27FC236}">
                <a16:creationId xmlns:a16="http://schemas.microsoft.com/office/drawing/2014/main" id="{C6368518-66FD-4465-A8A0-0D221AFE4496}"/>
              </a:ext>
            </a:extLst>
          </p:cNvPr>
          <p:cNvSpPr>
            <a:spLocks noGrp="1"/>
          </p:cNvSpPr>
          <p:nvPr>
            <p:ph idx="1"/>
          </p:nvPr>
        </p:nvSpPr>
        <p:spPr/>
        <p:txBody>
          <a:bodyPr/>
          <a:lstStyle/>
          <a:p>
            <a:pPr>
              <a:buFont typeface="Arial" panose="020B0604020202020204" pitchFamily="34" charset="0"/>
              <a:buChar char="•"/>
            </a:pPr>
            <a:r>
              <a:rPr lang="en-US" dirty="0"/>
              <a:t>Congressional Websites Individually</a:t>
            </a:r>
          </a:p>
          <a:p>
            <a:pPr>
              <a:buFont typeface="Arial" panose="020B0604020202020204" pitchFamily="34" charset="0"/>
              <a:buChar char="•"/>
            </a:pPr>
            <a:r>
              <a:rPr lang="en-US" dirty="0" err="1"/>
              <a:t>PGAdmin</a:t>
            </a:r>
            <a:r>
              <a:rPr lang="en-US" dirty="0"/>
              <a:t>- </a:t>
            </a:r>
            <a:r>
              <a:rPr lang="en-US" dirty="0" err="1"/>
              <a:t>PostGres</a:t>
            </a:r>
            <a:endParaRPr lang="en-US" dirty="0"/>
          </a:p>
          <a:p>
            <a:pPr>
              <a:buFont typeface="Arial" panose="020B0604020202020204" pitchFamily="34" charset="0"/>
              <a:buChar char="•"/>
            </a:pPr>
            <a:r>
              <a:rPr lang="en-US" dirty="0" err="1"/>
              <a:t>Jupyter</a:t>
            </a:r>
            <a:r>
              <a:rPr lang="en-US" dirty="0"/>
              <a:t> Notebook</a:t>
            </a:r>
          </a:p>
          <a:p>
            <a:pPr>
              <a:buFont typeface="Arial" panose="020B0604020202020204" pitchFamily="34" charset="0"/>
              <a:buChar char="•"/>
            </a:pPr>
            <a:r>
              <a:rPr lang="en-US" dirty="0"/>
              <a:t>Mongo</a:t>
            </a:r>
          </a:p>
          <a:p>
            <a:pPr>
              <a:buFont typeface="Arial" panose="020B0604020202020204" pitchFamily="34" charset="0"/>
              <a:buChar char="•"/>
            </a:pPr>
            <a:r>
              <a:rPr lang="en-US" dirty="0"/>
              <a:t>API Keys</a:t>
            </a:r>
          </a:p>
          <a:p>
            <a:pPr lvl="1">
              <a:buFont typeface="Arial" panose="020B0604020202020204" pitchFamily="34" charset="0"/>
              <a:buChar char="•"/>
            </a:pPr>
            <a:r>
              <a:rPr lang="en-US" dirty="0">
                <a:hlinkClick r:id="rId2"/>
              </a:rPr>
              <a:t>https://api.open.fec.gov/developers/</a:t>
            </a:r>
            <a:endParaRPr lang="en-US" dirty="0"/>
          </a:p>
          <a:p>
            <a:pPr lvl="1">
              <a:buFont typeface="Arial" panose="020B0604020202020204" pitchFamily="34" charset="0"/>
              <a:buChar char="•"/>
            </a:pPr>
            <a:r>
              <a:rPr lang="en-US" dirty="0"/>
              <a:t>Opensecrets.org</a:t>
            </a:r>
          </a:p>
        </p:txBody>
      </p:sp>
    </p:spTree>
    <p:extLst>
      <p:ext uri="{BB962C8B-B14F-4D97-AF65-F5344CB8AC3E}">
        <p14:creationId xmlns:p14="http://schemas.microsoft.com/office/powerpoint/2010/main" val="4197551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7C952-71F7-49EA-8FAE-BD45EEA0D64F}"/>
              </a:ext>
            </a:extLst>
          </p:cNvPr>
          <p:cNvSpPr>
            <a:spLocks noGrp="1"/>
          </p:cNvSpPr>
          <p:nvPr>
            <p:ph type="title"/>
          </p:nvPr>
        </p:nvSpPr>
        <p:spPr/>
        <p:txBody>
          <a:bodyPr/>
          <a:lstStyle/>
          <a:p>
            <a:r>
              <a:rPr lang="en-US" dirty="0"/>
              <a:t>Design Sketch for Kansas</a:t>
            </a:r>
          </a:p>
        </p:txBody>
      </p:sp>
      <p:pic>
        <p:nvPicPr>
          <p:cNvPr id="1030" name="Picture 6">
            <a:extLst>
              <a:ext uri="{FF2B5EF4-FFF2-40B4-BE49-F238E27FC236}">
                <a16:creationId xmlns:a16="http://schemas.microsoft.com/office/drawing/2014/main" id="{49525947-5CE9-4AC0-8790-BBEAD64989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209" y="2499519"/>
            <a:ext cx="4963762" cy="230108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BEAE0C00-8D6F-42C9-BAD5-93459FEF0B7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748076" y="2335434"/>
            <a:ext cx="6443924" cy="2940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7547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A91CE-C1FA-4281-AFFB-A408AF6C36CC}"/>
              </a:ext>
            </a:extLst>
          </p:cNvPr>
          <p:cNvSpPr>
            <a:spLocks noGrp="1"/>
          </p:cNvSpPr>
          <p:nvPr>
            <p:ph type="title"/>
          </p:nvPr>
        </p:nvSpPr>
        <p:spPr/>
        <p:txBody>
          <a:bodyPr/>
          <a:lstStyle/>
          <a:p>
            <a:r>
              <a:rPr lang="en-US" dirty="0"/>
              <a:t>Design Sketch for Missouri</a:t>
            </a:r>
          </a:p>
        </p:txBody>
      </p:sp>
      <p:pic>
        <p:nvPicPr>
          <p:cNvPr id="4" name="Content Placeholder 3">
            <a:extLst>
              <a:ext uri="{FF2B5EF4-FFF2-40B4-BE49-F238E27FC236}">
                <a16:creationId xmlns:a16="http://schemas.microsoft.com/office/drawing/2014/main" id="{CCE30326-7F64-44B8-A81B-882410C868F0}"/>
              </a:ext>
            </a:extLst>
          </p:cNvPr>
          <p:cNvPicPr>
            <a:picLocks noGrp="1" noChangeAspect="1"/>
          </p:cNvPicPr>
          <p:nvPr>
            <p:ph idx="1"/>
          </p:nvPr>
        </p:nvPicPr>
        <p:blipFill>
          <a:blip r:embed="rId2"/>
          <a:stretch>
            <a:fillRect/>
          </a:stretch>
        </p:blipFill>
        <p:spPr>
          <a:xfrm>
            <a:off x="993220" y="2089149"/>
            <a:ext cx="4431268" cy="3760788"/>
          </a:xfrm>
          <a:prstGeom prst="rect">
            <a:avLst/>
          </a:prstGeom>
        </p:spPr>
      </p:pic>
      <p:pic>
        <p:nvPicPr>
          <p:cNvPr id="2050" name="Picture 2">
            <a:extLst>
              <a:ext uri="{FF2B5EF4-FFF2-40B4-BE49-F238E27FC236}">
                <a16:creationId xmlns:a16="http://schemas.microsoft.com/office/drawing/2014/main" id="{8CD10A60-56D0-4BAF-840D-D77055F64B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089149"/>
            <a:ext cx="6183387" cy="3683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615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dirty="0"/>
              <a:t>Title Lorem Ipsum </a:t>
            </a:r>
          </a:p>
        </p:txBody>
      </p:sp>
      <p:graphicFrame>
        <p:nvGraphicFramePr>
          <p:cNvPr id="4" name="Table 4">
            <a:extLst>
              <a:ext uri="{FF2B5EF4-FFF2-40B4-BE49-F238E27FC236}">
                <a16:creationId xmlns:a16="http://schemas.microsoft.com/office/drawing/2014/main" id="{C266CDD0-3E96-40BD-8324-62D1DD86152D}"/>
              </a:ext>
            </a:extLst>
          </p:cNvPr>
          <p:cNvGraphicFramePr>
            <a:graphicFrameLocks noGrp="1"/>
          </p:cNvGraphicFramePr>
          <p:nvPr>
            <p:ph idx="1"/>
          </p:nvPr>
        </p:nvGraphicFramePr>
        <p:xfrm>
          <a:off x="1096963" y="2216879"/>
          <a:ext cx="10058400" cy="3604216"/>
        </p:xfrm>
        <a:graphic>
          <a:graphicData uri="http://schemas.openxmlformats.org/drawingml/2006/table">
            <a:tbl>
              <a:tblPr firstRow="1" bandRow="1">
                <a:noFill/>
                <a:tableStyleId>{3B4B98B0-60AC-42C2-AFA5-B58CD77FA1E5}</a:tableStyleId>
              </a:tblPr>
              <a:tblGrid>
                <a:gridCol w="2514600">
                  <a:extLst>
                    <a:ext uri="{9D8B030D-6E8A-4147-A177-3AD203B41FA5}">
                      <a16:colId xmlns:a16="http://schemas.microsoft.com/office/drawing/2014/main" val="2981917977"/>
                    </a:ext>
                  </a:extLst>
                </a:gridCol>
                <a:gridCol w="2514600">
                  <a:extLst>
                    <a:ext uri="{9D8B030D-6E8A-4147-A177-3AD203B41FA5}">
                      <a16:colId xmlns:a16="http://schemas.microsoft.com/office/drawing/2014/main" val="945233394"/>
                    </a:ext>
                  </a:extLst>
                </a:gridCol>
                <a:gridCol w="2514600">
                  <a:extLst>
                    <a:ext uri="{9D8B030D-6E8A-4147-A177-3AD203B41FA5}">
                      <a16:colId xmlns:a16="http://schemas.microsoft.com/office/drawing/2014/main" val="2572263168"/>
                    </a:ext>
                  </a:extLst>
                </a:gridCol>
                <a:gridCol w="2514600">
                  <a:extLst>
                    <a:ext uri="{9D8B030D-6E8A-4147-A177-3AD203B41FA5}">
                      <a16:colId xmlns:a16="http://schemas.microsoft.com/office/drawing/2014/main" val="1765783061"/>
                    </a:ext>
                  </a:extLst>
                </a:gridCol>
              </a:tblGrid>
              <a:tr h="613018">
                <a:tc>
                  <a:txBody>
                    <a:bodyPr/>
                    <a:lstStyle/>
                    <a:p>
                      <a:r>
                        <a:rPr lang="en-US" sz="2400" b="0" cap="all" spc="150" dirty="0">
                          <a:solidFill>
                            <a:schemeClr val="lt1"/>
                          </a:solidFill>
                        </a:rPr>
                        <a:t>Q1</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Q2</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Q3</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r>
                        <a:rPr lang="en-US" sz="2400" b="0" cap="all" spc="150" dirty="0">
                          <a:solidFill>
                            <a:schemeClr val="lt1"/>
                          </a:solidFill>
                        </a:rPr>
                        <a:t>Q4</a:t>
                      </a:r>
                    </a:p>
                  </a:txBody>
                  <a:tcPr marL="151061" marR="151061" marT="151061" marB="151061">
                    <a:lnL w="12700" cmpd="sng">
                      <a:noFill/>
                    </a:lnL>
                    <a:lnR w="12700" cmpd="sng">
                      <a:noFill/>
                    </a:lnR>
                    <a:lnT w="12700" cmpd="sng">
                      <a:noFill/>
                    </a:lnT>
                    <a:lnB w="38100" cmpd="sng">
                      <a:noFill/>
                    </a:lnB>
                    <a:solidFill>
                      <a:schemeClr val="accent1"/>
                    </a:solidFill>
                  </a:tcPr>
                </a:tc>
                <a:extLst>
                  <a:ext uri="{0D108BD9-81ED-4DB2-BD59-A6C34878D82A}">
                    <a16:rowId xmlns:a16="http://schemas.microsoft.com/office/drawing/2014/main" val="2580512675"/>
                  </a:ext>
                </a:extLst>
              </a:tr>
              <a:tr h="978778">
                <a:tc>
                  <a:txBody>
                    <a:bodyPr/>
                    <a:lstStyle/>
                    <a:p>
                      <a:r>
                        <a:rPr lang="en-US" sz="1400" cap="none" spc="0" dirty="0">
                          <a:solidFill>
                            <a:schemeClr val="tx1"/>
                          </a:solidFill>
                        </a:rPr>
                        <a:t>Lorem ipsum et tula lorem ipsum et lorem ipsum </a:t>
                      </a: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Lorem ipsum et tula lorem ipsum et lorem ipsum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Lorem ipsum et tula lorem ipsum et lorem ipsum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Lorem ipsum et tula lorem ipsum et lorem ipsum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2085369860"/>
                  </a:ext>
                </a:extLst>
              </a:tr>
              <a:tr h="9787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Lorem ipsum et tula lorem ipsum et lorem ipsum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Lorem ipsum et tula lorem ipsum et lorem ipsum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Lorem ipsum et tula lorem ipsum et lorem ipsum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Lorem ipsum et tula lorem ipsum et lorem ipsum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252228359"/>
                  </a:ext>
                </a:extLst>
              </a:tr>
              <a:tr h="9787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Lorem ipsum et tula lorem ipsum et lorem ipsum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Lorem ipsum et tula lorem ipsum et lorem ipsum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Lorem ipsum et tula lorem ipsum et lorem ipsum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cap="none" spc="0" dirty="0">
                          <a:solidFill>
                            <a:schemeClr val="tx1"/>
                          </a:solidFill>
                        </a:rPr>
                        <a:t>Lorem ipsum et tula lorem ipsum et lorem ipsum </a:t>
                      </a:r>
                    </a:p>
                    <a:p>
                      <a:endParaRPr lang="en-US" sz="1400" cap="none" spc="0" dirty="0">
                        <a:solidFill>
                          <a:schemeClr val="tx1"/>
                        </a:solidFill>
                      </a:endParaRPr>
                    </a:p>
                  </a:txBody>
                  <a:tcPr marL="151061" marR="151061" marT="151061" marB="151061">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578144993"/>
                  </a:ext>
                </a:extLst>
              </a:tr>
            </a:tbl>
          </a:graphicData>
        </a:graphic>
      </p:graphicFrame>
    </p:spTree>
    <p:extLst>
      <p:ext uri="{BB962C8B-B14F-4D97-AF65-F5344CB8AC3E}">
        <p14:creationId xmlns:p14="http://schemas.microsoft.com/office/powerpoint/2010/main" val="2933514334"/>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{2AC0E6B1-B253-4D2C-81E5-240F6FE24084}tf22712842_win32</Template>
  <TotalTime>42</TotalTime>
  <Words>269</Words>
  <Application>Microsoft Office PowerPoint</Application>
  <PresentationFormat>Widescreen</PresentationFormat>
  <Paragraphs>54</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Bookman Old Style</vt:lpstr>
      <vt:lpstr>Calibri</vt:lpstr>
      <vt:lpstr>Franklin Gothic Book</vt:lpstr>
      <vt:lpstr>1_RetrospectVTI</vt:lpstr>
      <vt:lpstr>Follow the Money</vt:lpstr>
      <vt:lpstr>Overview</vt:lpstr>
      <vt:lpstr>Datasets</vt:lpstr>
      <vt:lpstr>Design Sketch for Kansas</vt:lpstr>
      <vt:lpstr>Design Sketch for Missouri</vt:lpstr>
      <vt:lpstr>Title Lorem Ipsum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Follow the Money</dc:title>
  <dc:creator>Kate Field</dc:creator>
  <cp:lastModifiedBy>Kate Field</cp:lastModifiedBy>
  <cp:revision>5</cp:revision>
  <dcterms:created xsi:type="dcterms:W3CDTF">2021-05-21T18:40:35Z</dcterms:created>
  <dcterms:modified xsi:type="dcterms:W3CDTF">2021-05-21T19:23:28Z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